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9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y="5143500" cx="9144000"/>
  <p:notesSz cx="6858000" cy="9144000"/>
  <p:embeddedFontLst>
    <p:embeddedFont>
      <p:font typeface="Montserrat"/>
      <p:regular r:id="rId19"/>
      <p:bold r:id="rId20"/>
      <p:italic r:id="rId21"/>
      <p:boldItalic r:id="rId22"/>
    </p:embeddedFont>
    <p:embeddedFont>
      <p:font typeface="PT Serif"/>
      <p:regular r:id="rId23"/>
      <p:bold r:id="rId24"/>
      <p:italic r:id="rId25"/>
      <p:boldItalic r:id="rId26"/>
    </p:embeddedFont>
    <p:embeddedFont>
      <p:font typeface="Roboto Condensed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1" roundtripDataSignature="AMtx7mgrTCPt8ImtPt6ksvwnxpUNVmgP1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22" Type="http://schemas.openxmlformats.org/officeDocument/2006/relationships/font" Target="fonts/Montserrat-boldItalic.fntdata"/><Relationship Id="rId21" Type="http://schemas.openxmlformats.org/officeDocument/2006/relationships/font" Target="fonts/Montserrat-italic.fntdata"/><Relationship Id="rId24" Type="http://schemas.openxmlformats.org/officeDocument/2006/relationships/font" Target="fonts/PTSerif-bold.fntdata"/><Relationship Id="rId23" Type="http://schemas.openxmlformats.org/officeDocument/2006/relationships/font" Target="fonts/PTSerif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font" Target="fonts/PTSerif-boldItalic.fntdata"/><Relationship Id="rId25" Type="http://schemas.openxmlformats.org/officeDocument/2006/relationships/font" Target="fonts/PTSerif-italic.fntdata"/><Relationship Id="rId28" Type="http://schemas.openxmlformats.org/officeDocument/2006/relationships/font" Target="fonts/RobotoCondensed-bold.fntdata"/><Relationship Id="rId27" Type="http://schemas.openxmlformats.org/officeDocument/2006/relationships/font" Target="fonts/RobotoCondensed-regular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RobotoCondensed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customschemas.google.com/relationships/presentationmetadata" Target="metadata"/><Relationship Id="rId30" Type="http://schemas.openxmlformats.org/officeDocument/2006/relationships/font" Target="fonts/RobotoCondensed-bold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font" Target="fonts/Montserrat-regular.fntdata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6" name="Google Shape;20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dcff89fe7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4" name="Google Shape;214;g2dcff89fe7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2" name="Google Shape;222;p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dcff89fe73_0_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5" name="Google Shape;245;g2dcff89fe73_0_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f6aa946d1e_0_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52" name="Google Shape;252;g2f6aa946d1e_0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dcff89fe73_0_1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0" name="Google Shape;260;g2dcff89fe73_0_1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dcff89fe73_0_20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8" name="Google Shape;268;g2dcff89fe73_0_2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f6aa946d1e_1_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76" name="Google Shape;276;g2f6aa946d1e_1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dcff89fe73_0_30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83" name="Google Shape;283;g2dcff89fe73_0_30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f6aa946d1e_1_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91" name="Google Shape;291;g2f6aa946d1e_1_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0" name="Google Shape;300;p16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Google Shape;13;p20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" name="Google Shape;14;p2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Google Shape;15;p2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Google Shape;16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4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Google Shape;19;p34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20" name="Google Shape;20;p3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Google Shape;21;p3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Google Shape;22;p3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5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Google Shape;25;p35"/>
          <p:cNvSpPr txBox="1"/>
          <p:nvPr>
            <p:ph idx="1" type="body"/>
          </p:nvPr>
        </p:nvSpPr>
        <p:spPr>
          <a:xfrm>
            <a:off x="623888" y="3442097"/>
            <a:ext cx="78867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3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Google Shape;27;p3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Google Shape;28;p3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Google Shape;31;p36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Google Shape;32;p36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Google Shape;33;p3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Google Shape;34;p3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Google Shape;35;p3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7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Google Shape;38;p37"/>
          <p:cNvSpPr txBox="1"/>
          <p:nvPr>
            <p:ph idx="1" type="body"/>
          </p:nvPr>
        </p:nvSpPr>
        <p:spPr>
          <a:xfrm>
            <a:off x="629841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Google Shape;39;p37"/>
          <p:cNvSpPr txBox="1"/>
          <p:nvPr>
            <p:ph idx="2" type="body"/>
          </p:nvPr>
        </p:nvSpPr>
        <p:spPr>
          <a:xfrm>
            <a:off x="629841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Google Shape;40;p37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Google Shape;41;p37"/>
          <p:cNvSpPr txBox="1"/>
          <p:nvPr>
            <p:ph idx="4" type="body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Google Shape;42;p3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Google Shape;43;p3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Google Shape;44;p3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Google Shape;47;p3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Google Shape;48;p3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Google Shape;49;p3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9"/>
          <p:cNvSpPr txBox="1"/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39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3" name="Google Shape;53;p39"/>
          <p:cNvSpPr txBox="1"/>
          <p:nvPr>
            <p:ph idx="2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4" name="Google Shape;54;p3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5" name="Google Shape;55;p3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Google Shape;56;p3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0"/>
          <p:cNvSpPr txBox="1"/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Google Shape;59;p40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40"/>
          <p:cNvSpPr txBox="1"/>
          <p:nvPr>
            <p:ph idx="1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1" name="Google Shape;61;p4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2" name="Google Shape;62;p4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Google Shape;63;p4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Google Shape;66;p41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" name="Google Shape;67;p4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8" name="Google Shape;68;p4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9" name="Google Shape;69;p4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2"/>
          <p:cNvSpPr txBox="1"/>
          <p:nvPr>
            <p:ph type="title"/>
          </p:nvPr>
        </p:nvSpPr>
        <p:spPr>
          <a:xfrm rot="5400000">
            <a:off x="5350050" y="1467543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Google Shape;72;p42"/>
          <p:cNvSpPr txBox="1"/>
          <p:nvPr>
            <p:ph idx="1" type="body"/>
          </p:nvPr>
        </p:nvSpPr>
        <p:spPr>
          <a:xfrm rot="5400000">
            <a:off x="1349475" y="-447057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3" name="Google Shape;73;p4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" name="Google Shape;74;p4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5" name="Google Shape;75;p4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82" name="Google Shape;82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7" name="Google Shape;87;p24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24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6" name="Google Shape;96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0" name="Google Shape;100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1" name="Google Shape;101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7" name="Google Shape;107;p2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8" name="Google Shape;108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1" name="Google Shape;111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3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5" name="Google Shape;115;p3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6" name="Google Shape;116;p3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7" name="Google Shape;117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20" name="Google Shape;120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3" name="Google Shape;123;p3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4" name="Google Shape;124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3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43"/>
          <p:cNvSpPr txBox="1"/>
          <p:nvPr>
            <p:ph idx="1" type="subTitle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4" name="Google Shape;144;p4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4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4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4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44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50" name="Google Shape;150;p4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4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4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5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45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45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7" name="Google Shape;157;p4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4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4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6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46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63" name="Google Shape;163;p46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4" name="Google Shape;164;p46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65" name="Google Shape;165;p46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6" name="Google Shape;166;p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4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4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7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4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4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4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9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49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81" name="Google Shape;181;p49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182" name="Google Shape;182;p4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4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4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50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50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88" name="Google Shape;188;p50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189" name="Google Shape;189;p5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5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5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51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5" name="Google Shape;195;p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5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5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2"/>
          <p:cNvSpPr txBox="1"/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52"/>
          <p:cNvSpPr txBox="1"/>
          <p:nvPr>
            <p:ph idx="1" type="body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1" name="Google Shape;201;p5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5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1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33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9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 spd="med"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EBEBEB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0" name="Google Shape;130;p21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1" name="Google Shape;131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2" name="Google Shape;132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Google Shape;133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  <p:pic>
        <p:nvPicPr>
          <p:cNvPr id="134" name="Google Shape;134;p2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 rot="5400000">
            <a:off x="8589499" y="4274674"/>
            <a:ext cx="1534646" cy="203006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hyperlink" Target="https://radnuk.com.ua/novyny/dostup-do-reiestru-osib-iaki-vchynyly-koruptsijni-ta-pov-iazani-z-koruptsiieiu-pravoporushennia-vidkryto/" TargetMode="External"/><Relationship Id="rId5" Type="http://schemas.openxmlformats.org/officeDocument/2006/relationships/hyperlink" Target="https://prozorro.gov.ua/tender/UA-2024-08-06-003095-a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radnuk.com.ua/zrazky-dokumentiv/shparhalka-shchodo-zastosuvannia-zamovnykom-norm-statti-17-zakonu-ukrainy-pro-publichni-zakupivli-z-urakhuvanniam-osoblyvostej/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zakon.rada.gov.ua/laws/show/1178-2022-%D0%BF#n403" TargetMode="External"/><Relationship Id="rId4" Type="http://schemas.openxmlformats.org/officeDocument/2006/relationships/hyperlink" Target="https://zakon.rada.gov.ua/laws/show/1178-2022-%D0%BF#n404" TargetMode="External"/><Relationship Id="rId5" Type="http://schemas.openxmlformats.org/officeDocument/2006/relationships/hyperlink" Target="https://zakon.rada.gov.ua/laws/show/1178-2022-%D0%BF#n410" TargetMode="External"/><Relationship Id="rId6" Type="http://schemas.openxmlformats.org/officeDocument/2006/relationships/hyperlink" Target="https://radnuk.com.ua/tools_category/reiestry-st-17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hyperlink" Target="https://zakon.rada.gov.ua/laws/show/1178-2022-%D0%BF#n403" TargetMode="External"/><Relationship Id="rId5" Type="http://schemas.openxmlformats.org/officeDocument/2006/relationships/hyperlink" Target="https://zakon.rada.gov.ua/laws/show/1178-2022-%D0%BF#n404" TargetMode="External"/><Relationship Id="rId6" Type="http://schemas.openxmlformats.org/officeDocument/2006/relationships/hyperlink" Target="https://zakon.rada.gov.ua/laws/show/1178-2022-%D0%BF#n410" TargetMode="External"/><Relationship Id="rId7" Type="http://schemas.openxmlformats.org/officeDocument/2006/relationships/hyperlink" Target="https://vytiah.mvs.gov.ua/app/checkStatus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prozorro.gov.ua/tender/UA-2023-08-04-003144-a" TargetMode="External"/><Relationship Id="rId4" Type="http://schemas.openxmlformats.org/officeDocument/2006/relationships/hyperlink" Target="https://prozorro.gov.ua/tender/UA-2024-02-09-002370-a" TargetMode="External"/><Relationship Id="rId5" Type="http://schemas.openxmlformats.org/officeDocument/2006/relationships/hyperlink" Target="https://radnuk.com.ua/pravova-baza/lyst-minekonomiky-shchodo-poriadku-otrymannia-vidomostej-pro-perebuvannia-u-protsedurakh-bankrutstva-neplatospromozhnosti/" TargetMode="External"/><Relationship Id="rId6" Type="http://schemas.openxmlformats.org/officeDocument/2006/relationships/hyperlink" Target="https://prozorro.gov.ua/tender/UA-2023-09-01-008292-a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prozorro.gov.ua/tender/UA-2024-01-12-002473-a" TargetMode="External"/><Relationship Id="rId4" Type="http://schemas.openxmlformats.org/officeDocument/2006/relationships/hyperlink" Target="https://prozorro.gov.ua/tender/UA-2023-09-08-002609-a" TargetMode="External"/><Relationship Id="rId5" Type="http://schemas.openxmlformats.org/officeDocument/2006/relationships/hyperlink" Target="https://prozorro.gov.ua/tender/UA-2024-12-13-007080-a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radnuk.com.ua/books/oskarzhennia-zakupivel-do-amku-za-osoblyvostiamy-1178/" TargetMode="External"/><Relationship Id="rId4" Type="http://schemas.openxmlformats.org/officeDocument/2006/relationships/image" Target="../media/image6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"/>
          <p:cNvSpPr/>
          <p:nvPr/>
        </p:nvSpPr>
        <p:spPr>
          <a:xfrm>
            <a:off x="0" y="0"/>
            <a:ext cx="9144000" cy="1351200"/>
          </a:xfrm>
          <a:prstGeom prst="rect">
            <a:avLst/>
          </a:prstGeom>
          <a:solidFill>
            <a:srgbClr val="142C69"/>
          </a:solidFill>
          <a:ln cap="flat" cmpd="sng" w="12700">
            <a:solidFill>
              <a:srgbClr val="142C6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uk" sz="2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Пункт 47 Особливостей: </a:t>
            </a:r>
            <a:endParaRPr b="1" sz="23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uk" sz="2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які інструменти використати для перевірки учасника тендеру</a:t>
            </a:r>
            <a:endParaRPr/>
          </a:p>
        </p:txBody>
      </p:sp>
      <p:sp>
        <p:nvSpPr>
          <p:cNvPr id="209" name="Google Shape;209;p2"/>
          <p:cNvSpPr/>
          <p:nvPr/>
        </p:nvSpPr>
        <p:spPr>
          <a:xfrm>
            <a:off x="38950" y="1419225"/>
            <a:ext cx="6738900" cy="35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uk" sz="135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14:00–14:30</a:t>
            </a:r>
            <a:r>
              <a:rPr lang="uk" sz="135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Ганна Довгая, головна редакторка порталу “Радник у сфері публічних закупівель”</a:t>
            </a:r>
            <a:endParaRPr sz="1350">
              <a:solidFill>
                <a:srgbClr val="333333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uk" sz="135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Пункт 47 Особливостей у контексті перевірки учасника, зокрема з урахуванням інструментів на порталі Радник.</a:t>
            </a:r>
            <a:endParaRPr i="1" sz="1350">
              <a:solidFill>
                <a:srgbClr val="333333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35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 Пункт 47 Особливостей в закупівлях: деякі особливості та кейси АМКУ</a:t>
            </a:r>
            <a:endParaRPr sz="1350">
              <a:solidFill>
                <a:srgbClr val="333333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35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 Інструменти для загальної перевірки учасника та інші корисності на порталі RADNUK.COM.UA</a:t>
            </a:r>
            <a:endParaRPr sz="1350">
              <a:solidFill>
                <a:srgbClr val="333333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uk" sz="135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14:30–15:00</a:t>
            </a:r>
            <a:r>
              <a:rPr lang="uk" sz="135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Анатолій Пясецький, експерт з навчання Академії YouControl.</a:t>
            </a:r>
            <a:endParaRPr sz="1350">
              <a:solidFill>
                <a:srgbClr val="333333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uk" sz="135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Російські зв’язки у публічних закупівлях: як виявити та мінімізувати ризики за допомогою YouControl</a:t>
            </a:r>
            <a:endParaRPr i="1" sz="1350">
              <a:solidFill>
                <a:srgbClr val="333333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35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 Методи виявлення зв’язків із російським бізнесом: аналіз кейсів та інструменти YouControl.</a:t>
            </a:r>
            <a:endParaRPr sz="1350">
              <a:solidFill>
                <a:srgbClr val="333333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35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 Мінімізація ризиків у закупівлях: перевірка постачальників і практичні рекомендації.</a:t>
            </a:r>
            <a:endParaRPr sz="1350">
              <a:solidFill>
                <a:srgbClr val="333333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lang="uk" sz="135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15:00–15:20</a:t>
            </a:r>
            <a:r>
              <a:rPr lang="uk" sz="1350">
                <a:solidFill>
                  <a:srgbClr val="333333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Питання — відповіді.</a:t>
            </a:r>
            <a:endParaRPr i="0" sz="2100" u="none" cap="none" strike="noStrike"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i="0" sz="2100" u="none" cap="none" strike="noStrike"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i="0" sz="2100" u="none" cap="none" strike="noStrike"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i="0" lang="uk" sz="21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i="0" sz="2100" u="none" cap="none" strike="noStrike"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2"/>
          <p:cNvSpPr txBox="1"/>
          <p:nvPr/>
        </p:nvSpPr>
        <p:spPr>
          <a:xfrm>
            <a:off x="6777860" y="4801487"/>
            <a:ext cx="22137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uk" sz="15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RADNUK.COM.UA</a:t>
            </a:r>
            <a:endParaRPr b="1" i="0" sz="15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1" name="Google Shape;21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0665" y="1971088"/>
            <a:ext cx="2273360" cy="1975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dcff89fe73_0_0"/>
          <p:cNvSpPr/>
          <p:nvPr/>
        </p:nvSpPr>
        <p:spPr>
          <a:xfrm>
            <a:off x="0" y="0"/>
            <a:ext cx="9144000" cy="801900"/>
          </a:xfrm>
          <a:prstGeom prst="rect">
            <a:avLst/>
          </a:prstGeom>
          <a:solidFill>
            <a:srgbClr val="142C69"/>
          </a:solidFill>
          <a:ln cap="flat" cmpd="sng" w="12700">
            <a:solidFill>
              <a:srgbClr val="142C6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uk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Ваш перший спікер</a:t>
            </a:r>
            <a:endParaRPr b="1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" name="Google Shape;217;g2dcff89fe73_0_0"/>
          <p:cNvSpPr/>
          <p:nvPr/>
        </p:nvSpPr>
        <p:spPr>
          <a:xfrm>
            <a:off x="131775" y="885125"/>
            <a:ext cx="5518200" cy="41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uk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Ганна Довгая - </a:t>
            </a:r>
            <a:r>
              <a:rPr lang="uk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головна редакторка порталу “Радник у сфері публічних закупівель”. До цього, займала посаду керівника тендерного відділу одного з державних підприємств стратегічного значення для безпеки й економіки держави де проводила закупівлі як з боку замовника так і приймала участь в закупівлях інших суб’єктів господарювання з боку  учасника. Співучасник різних ключових тематичних заходів, що стосуються закупівель в Україні, а також автор сотен статей на тематику публічних закупівель, зокрема для журналу “Казна України”. 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" name="Google Shape;218;g2dcff89fe73_0_0"/>
          <p:cNvSpPr txBox="1"/>
          <p:nvPr/>
        </p:nvSpPr>
        <p:spPr>
          <a:xfrm>
            <a:off x="6777860" y="4801487"/>
            <a:ext cx="22137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uk" sz="15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RADNUK.COM.UA</a:t>
            </a:r>
            <a:endParaRPr b="1" i="0" sz="15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9" name="Google Shape;219;g2dcff89fe73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2100" y="954300"/>
            <a:ext cx="3141900" cy="4189200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15000" fadeDir="5400012" kx="0" rotWithShape="0" algn="bl" stA="38000" stPos="0" sy="-100000" ky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3"/>
          <p:cNvGrpSpPr/>
          <p:nvPr/>
        </p:nvGrpSpPr>
        <p:grpSpPr>
          <a:xfrm>
            <a:off x="91" y="891606"/>
            <a:ext cx="5190285" cy="4315038"/>
            <a:chOff x="849411" y="138180"/>
            <a:chExt cx="7967892" cy="4331932"/>
          </a:xfrm>
        </p:grpSpPr>
        <p:cxnSp>
          <p:nvCxnSpPr>
            <p:cNvPr id="225" name="Google Shape;225;p3"/>
            <p:cNvCxnSpPr/>
            <p:nvPr/>
          </p:nvCxnSpPr>
          <p:spPr>
            <a:xfrm rot="10800000">
              <a:off x="2436919" y="837050"/>
              <a:ext cx="436152" cy="22464"/>
            </a:xfrm>
            <a:prstGeom prst="straightConnector1">
              <a:avLst/>
            </a:prstGeom>
            <a:noFill/>
            <a:ln cap="flat" cmpd="sng" w="9525">
              <a:solidFill>
                <a:srgbClr val="A5A5A5"/>
              </a:solidFill>
              <a:prstDash val="dash"/>
              <a:round/>
              <a:headEnd len="med" w="med" type="oval"/>
              <a:tailEnd len="sm" w="sm" type="none"/>
            </a:ln>
          </p:spPr>
        </p:cxnSp>
        <p:sp>
          <p:nvSpPr>
            <p:cNvPr id="226" name="Google Shape;226;p3"/>
            <p:cNvSpPr/>
            <p:nvPr/>
          </p:nvSpPr>
          <p:spPr>
            <a:xfrm>
              <a:off x="6251628" y="1638548"/>
              <a:ext cx="2565675" cy="2950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34275" spcFirstLastPara="1" rIns="342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7F7F7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grpSp>
          <p:nvGrpSpPr>
            <p:cNvPr id="227" name="Google Shape;227;p3"/>
            <p:cNvGrpSpPr/>
            <p:nvPr/>
          </p:nvGrpSpPr>
          <p:grpSpPr>
            <a:xfrm>
              <a:off x="849411" y="138217"/>
              <a:ext cx="1853336" cy="4331895"/>
              <a:chOff x="719417" y="-1206508"/>
              <a:chExt cx="2343470" cy="5476767"/>
            </a:xfrm>
          </p:grpSpPr>
          <p:grpSp>
            <p:nvGrpSpPr>
              <p:cNvPr id="228" name="Google Shape;228;p3"/>
              <p:cNvGrpSpPr/>
              <p:nvPr/>
            </p:nvGrpSpPr>
            <p:grpSpPr>
              <a:xfrm flipH="1">
                <a:off x="719417" y="1320154"/>
                <a:ext cx="1517119" cy="2950105"/>
                <a:chOff x="6476" y="614"/>
                <a:chExt cx="559" cy="1087"/>
              </a:xfrm>
            </p:grpSpPr>
            <p:sp>
              <p:nvSpPr>
                <p:cNvPr id="229" name="Google Shape;229;p3"/>
                <p:cNvSpPr/>
                <p:nvPr/>
              </p:nvSpPr>
              <p:spPr>
                <a:xfrm flipH="1" rot="10800000">
                  <a:off x="6727" y="614"/>
                  <a:ext cx="272" cy="265"/>
                </a:xfrm>
                <a:custGeom>
                  <a:rect b="b" l="l" r="r" t="t"/>
                  <a:pathLst>
                    <a:path extrusionOk="0" h="1165" w="1187">
                      <a:moveTo>
                        <a:pt x="546" y="1128"/>
                      </a:moveTo>
                      <a:cubicBezTo>
                        <a:pt x="843" y="1165"/>
                        <a:pt x="1137" y="923"/>
                        <a:pt x="1159" y="626"/>
                      </a:cubicBezTo>
                      <a:cubicBezTo>
                        <a:pt x="1187" y="371"/>
                        <a:pt x="1012" y="114"/>
                        <a:pt x="767" y="43"/>
                      </a:cubicBezTo>
                      <a:cubicBezTo>
                        <a:pt x="615" y="0"/>
                        <a:pt x="443" y="20"/>
                        <a:pt x="308" y="105"/>
                      </a:cubicBezTo>
                      <a:cubicBezTo>
                        <a:pt x="111" y="230"/>
                        <a:pt x="0" y="487"/>
                        <a:pt x="68" y="715"/>
                      </a:cubicBezTo>
                      <a:cubicBezTo>
                        <a:pt x="121" y="936"/>
                        <a:pt x="323" y="1102"/>
                        <a:pt x="546" y="1128"/>
                      </a:cubicBezTo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</p:spPr>
              <p:txBody>
                <a:bodyPr anchorCtr="0" anchor="t" bIns="34275" lIns="68550" spcFirstLastPara="1" rIns="68550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" name="Google Shape;230;p3"/>
                <p:cNvSpPr/>
                <p:nvPr/>
              </p:nvSpPr>
              <p:spPr>
                <a:xfrm flipH="1" rot="10800000">
                  <a:off x="6476" y="903"/>
                  <a:ext cx="485" cy="798"/>
                </a:xfrm>
                <a:custGeom>
                  <a:rect b="b" l="l" r="r" t="t"/>
                  <a:pathLst>
                    <a:path extrusionOk="0" h="10000" w="9873">
                      <a:moveTo>
                        <a:pt x="6965" y="10000"/>
                      </a:moveTo>
                      <a:cubicBezTo>
                        <a:pt x="7789" y="9963"/>
                        <a:pt x="8613" y="9940"/>
                        <a:pt x="9438" y="9920"/>
                      </a:cubicBezTo>
                      <a:cubicBezTo>
                        <a:pt x="9563" y="9100"/>
                        <a:pt x="9582" y="8276"/>
                        <a:pt x="9722" y="7459"/>
                      </a:cubicBezTo>
                      <a:cubicBezTo>
                        <a:pt x="9731" y="6633"/>
                        <a:pt x="10081" y="5787"/>
                        <a:pt x="9685" y="4977"/>
                      </a:cubicBezTo>
                      <a:cubicBezTo>
                        <a:pt x="9377" y="4286"/>
                        <a:pt x="8869" y="3619"/>
                        <a:pt x="8772" y="2896"/>
                      </a:cubicBezTo>
                      <a:cubicBezTo>
                        <a:pt x="8884" y="2685"/>
                        <a:pt x="9168" y="2524"/>
                        <a:pt x="9373" y="2344"/>
                      </a:cubicBezTo>
                      <a:cubicBezTo>
                        <a:pt x="8744" y="2076"/>
                        <a:pt x="8436" y="1532"/>
                        <a:pt x="7617" y="1453"/>
                      </a:cubicBezTo>
                      <a:cubicBezTo>
                        <a:pt x="7543" y="1767"/>
                        <a:pt x="6946" y="1955"/>
                        <a:pt x="6992" y="2299"/>
                      </a:cubicBezTo>
                      <a:cubicBezTo>
                        <a:pt x="6941" y="3054"/>
                        <a:pt x="6788" y="3799"/>
                        <a:pt x="6723" y="4554"/>
                      </a:cubicBezTo>
                      <a:cubicBezTo>
                        <a:pt x="6052" y="3960"/>
                        <a:pt x="5438" y="3342"/>
                        <a:pt x="4790" y="2742"/>
                      </a:cubicBezTo>
                      <a:cubicBezTo>
                        <a:pt x="5051" y="1884"/>
                        <a:pt x="5200" y="1015"/>
                        <a:pt x="5460" y="161"/>
                      </a:cubicBezTo>
                      <a:cubicBezTo>
                        <a:pt x="4841" y="-28"/>
                        <a:pt x="4123" y="-48"/>
                        <a:pt x="3471" y="91"/>
                      </a:cubicBezTo>
                      <a:cubicBezTo>
                        <a:pt x="3183" y="1007"/>
                        <a:pt x="2950" y="1927"/>
                        <a:pt x="2666" y="2845"/>
                      </a:cubicBezTo>
                      <a:cubicBezTo>
                        <a:pt x="3519" y="3708"/>
                        <a:pt x="4320" y="4591"/>
                        <a:pt x="5162" y="5457"/>
                      </a:cubicBezTo>
                      <a:cubicBezTo>
                        <a:pt x="5661" y="5858"/>
                        <a:pt x="5372" y="6387"/>
                        <a:pt x="5438" y="6850"/>
                      </a:cubicBezTo>
                      <a:cubicBezTo>
                        <a:pt x="4878" y="6727"/>
                        <a:pt x="4342" y="6469"/>
                        <a:pt x="3718" y="6535"/>
                      </a:cubicBezTo>
                      <a:cubicBezTo>
                        <a:pt x="2503" y="6604"/>
                        <a:pt x="1278" y="6618"/>
                        <a:pt x="58" y="6635"/>
                      </a:cubicBezTo>
                      <a:cubicBezTo>
                        <a:pt x="-185" y="7022"/>
                        <a:pt x="399" y="7453"/>
                        <a:pt x="692" y="7831"/>
                      </a:cubicBezTo>
                      <a:cubicBezTo>
                        <a:pt x="1261" y="8023"/>
                        <a:pt x="2739" y="7801"/>
                        <a:pt x="3471" y="7790"/>
                      </a:cubicBezTo>
                      <a:lnTo>
                        <a:pt x="4482" y="7764"/>
                      </a:lnTo>
                      <a:cubicBezTo>
                        <a:pt x="5320" y="8505"/>
                        <a:pt x="6099" y="9272"/>
                        <a:pt x="6965" y="10000"/>
                      </a:cubicBezTo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</p:spPr>
              <p:txBody>
                <a:bodyPr anchorCtr="0" anchor="t" bIns="34275" lIns="68550" spcFirstLastPara="1" rIns="68550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" name="Google Shape;231;p3"/>
                <p:cNvSpPr/>
                <p:nvPr/>
              </p:nvSpPr>
              <p:spPr>
                <a:xfrm flipH="1" rot="10800000">
                  <a:off x="6854" y="1507"/>
                  <a:ext cx="181" cy="193"/>
                </a:xfrm>
                <a:custGeom>
                  <a:rect b="b" l="l" r="r" t="t"/>
                  <a:pathLst>
                    <a:path extrusionOk="0" h="10000" w="10226">
                      <a:moveTo>
                        <a:pt x="0" y="5972"/>
                      </a:moveTo>
                      <a:cubicBezTo>
                        <a:pt x="233" y="8189"/>
                        <a:pt x="2952" y="8514"/>
                        <a:pt x="4451" y="10000"/>
                      </a:cubicBezTo>
                      <a:cubicBezTo>
                        <a:pt x="6234" y="7429"/>
                        <a:pt x="8288" y="5023"/>
                        <a:pt x="10226" y="2547"/>
                      </a:cubicBezTo>
                      <a:cubicBezTo>
                        <a:pt x="9192" y="766"/>
                        <a:pt x="7074" y="-154"/>
                        <a:pt x="4903" y="22"/>
                      </a:cubicBezTo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</p:spPr>
              <p:txBody>
                <a:bodyPr anchorCtr="0" anchor="t" bIns="34275" lIns="68550" spcFirstLastPara="1" rIns="68550" wrap="square" tIns="3427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32" name="Google Shape;232;p3"/>
              <p:cNvSpPr/>
              <p:nvPr/>
            </p:nvSpPr>
            <p:spPr>
              <a:xfrm>
                <a:off x="1547056" y="1575616"/>
                <a:ext cx="1316284" cy="971055"/>
              </a:xfrm>
              <a:prstGeom prst="roundRect">
                <a:avLst>
                  <a:gd fmla="val 11077" name="adj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" name="Google Shape;233;p3"/>
              <p:cNvSpPr/>
              <p:nvPr/>
            </p:nvSpPr>
            <p:spPr>
              <a:xfrm rot="1046250">
                <a:off x="1934125" y="995115"/>
                <a:ext cx="783207" cy="630482"/>
              </a:xfrm>
              <a:prstGeom prst="roundRect">
                <a:avLst>
                  <a:gd fmla="val 11077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3"/>
              <p:cNvSpPr txBox="1"/>
              <p:nvPr/>
            </p:nvSpPr>
            <p:spPr>
              <a:xfrm rot="908282">
                <a:off x="2028293" y="-447078"/>
                <a:ext cx="927070" cy="857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uk" sz="18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1275</a:t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3"/>
              <p:cNvSpPr txBox="1"/>
              <p:nvPr/>
            </p:nvSpPr>
            <p:spPr>
              <a:xfrm>
                <a:off x="1619662" y="1807185"/>
                <a:ext cx="1412100" cy="50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uk" sz="1000" u="none" cap="none" strike="noStrike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ПКМУ</a:t>
                </a:r>
                <a:endParaRPr b="0" i="0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b="0" i="0" lang="uk" sz="1000" u="none" cap="none" strike="noStrike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1178</a:t>
                </a:r>
                <a:endParaRPr b="0" i="0" sz="1000" u="none" cap="none" strike="noStrik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36" name="Google Shape;236;p3"/>
              <p:cNvSpPr/>
              <p:nvPr/>
            </p:nvSpPr>
            <p:spPr>
              <a:xfrm rot="-1322368">
                <a:off x="1549765" y="1206059"/>
                <a:ext cx="618564" cy="497944"/>
              </a:xfrm>
              <a:prstGeom prst="roundRect">
                <a:avLst>
                  <a:gd fmla="val 11077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3"/>
              <p:cNvSpPr txBox="1"/>
              <p:nvPr/>
            </p:nvSpPr>
            <p:spPr>
              <a:xfrm rot="-1460230">
                <a:off x="2158791" y="-1126978"/>
                <a:ext cx="666091" cy="12983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uk" sz="18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831</a:t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8" name="Google Shape;238;p3"/>
            <p:cNvSpPr/>
            <p:nvPr/>
          </p:nvSpPr>
          <p:spPr>
            <a:xfrm rot="-2700000">
              <a:off x="1738389" y="396421"/>
              <a:ext cx="1247005" cy="1247158"/>
            </a:xfrm>
            <a:custGeom>
              <a:rect b="b" l="l" r="r" t="t"/>
              <a:pathLst>
                <a:path extrusionOk="0" h="21600" w="21600">
                  <a:moveTo>
                    <a:pt x="21600" y="8250"/>
                  </a:moveTo>
                  <a:cubicBezTo>
                    <a:pt x="21600" y="9540"/>
                    <a:pt x="20580" y="10560"/>
                    <a:pt x="19290" y="10560"/>
                  </a:cubicBezTo>
                  <a:cubicBezTo>
                    <a:pt x="19290" y="10560"/>
                    <a:pt x="19290" y="10560"/>
                    <a:pt x="19290" y="10560"/>
                  </a:cubicBezTo>
                  <a:cubicBezTo>
                    <a:pt x="19170" y="10560"/>
                    <a:pt x="18630" y="10530"/>
                    <a:pt x="18090" y="10080"/>
                  </a:cubicBezTo>
                  <a:cubicBezTo>
                    <a:pt x="17760" y="9810"/>
                    <a:pt x="17400" y="9390"/>
                    <a:pt x="17070" y="9390"/>
                  </a:cubicBezTo>
                  <a:cubicBezTo>
                    <a:pt x="16770" y="9390"/>
                    <a:pt x="16500" y="9690"/>
                    <a:pt x="16290" y="10680"/>
                  </a:cubicBezTo>
                  <a:cubicBezTo>
                    <a:pt x="16260" y="10770"/>
                    <a:pt x="16260" y="10860"/>
                    <a:pt x="16260" y="10950"/>
                  </a:cubicBezTo>
                  <a:cubicBezTo>
                    <a:pt x="16260" y="16260"/>
                    <a:pt x="16260" y="16260"/>
                    <a:pt x="16260" y="16260"/>
                  </a:cubicBezTo>
                  <a:cubicBezTo>
                    <a:pt x="16260" y="16260"/>
                    <a:pt x="16260" y="16260"/>
                    <a:pt x="16260" y="16260"/>
                  </a:cubicBezTo>
                  <a:cubicBezTo>
                    <a:pt x="10680" y="16260"/>
                    <a:pt x="10680" y="16260"/>
                    <a:pt x="10680" y="16260"/>
                  </a:cubicBezTo>
                  <a:cubicBezTo>
                    <a:pt x="10560" y="16260"/>
                    <a:pt x="10470" y="16290"/>
                    <a:pt x="10350" y="16290"/>
                  </a:cubicBezTo>
                  <a:cubicBezTo>
                    <a:pt x="9450" y="16500"/>
                    <a:pt x="9000" y="16770"/>
                    <a:pt x="8880" y="17160"/>
                  </a:cubicBezTo>
                  <a:cubicBezTo>
                    <a:pt x="8760" y="17580"/>
                    <a:pt x="9120" y="17970"/>
                    <a:pt x="9420" y="18300"/>
                  </a:cubicBezTo>
                  <a:cubicBezTo>
                    <a:pt x="9480" y="18390"/>
                    <a:pt x="9540" y="18450"/>
                    <a:pt x="9600" y="18510"/>
                  </a:cubicBezTo>
                  <a:cubicBezTo>
                    <a:pt x="10050" y="19020"/>
                    <a:pt x="10050" y="19530"/>
                    <a:pt x="10050" y="19560"/>
                  </a:cubicBezTo>
                  <a:cubicBezTo>
                    <a:pt x="10050" y="20700"/>
                    <a:pt x="9120" y="21600"/>
                    <a:pt x="7980" y="21600"/>
                  </a:cubicBezTo>
                  <a:cubicBezTo>
                    <a:pt x="6870" y="21600"/>
                    <a:pt x="5940" y="20700"/>
                    <a:pt x="5940" y="19560"/>
                  </a:cubicBezTo>
                  <a:cubicBezTo>
                    <a:pt x="5940" y="19560"/>
                    <a:pt x="5940" y="19560"/>
                    <a:pt x="5940" y="19560"/>
                  </a:cubicBezTo>
                  <a:cubicBezTo>
                    <a:pt x="5940" y="19530"/>
                    <a:pt x="5910" y="19020"/>
                    <a:pt x="6360" y="18510"/>
                  </a:cubicBezTo>
                  <a:cubicBezTo>
                    <a:pt x="6420" y="18450"/>
                    <a:pt x="6480" y="18390"/>
                    <a:pt x="6570" y="18300"/>
                  </a:cubicBezTo>
                  <a:cubicBezTo>
                    <a:pt x="6870" y="17970"/>
                    <a:pt x="7230" y="17580"/>
                    <a:pt x="7110" y="17160"/>
                  </a:cubicBezTo>
                  <a:cubicBezTo>
                    <a:pt x="6990" y="16770"/>
                    <a:pt x="6510" y="16500"/>
                    <a:pt x="5610" y="16290"/>
                  </a:cubicBezTo>
                  <a:cubicBezTo>
                    <a:pt x="5520" y="16290"/>
                    <a:pt x="5400" y="16260"/>
                    <a:pt x="5310" y="16260"/>
                  </a:cubicBezTo>
                  <a:cubicBezTo>
                    <a:pt x="0" y="16260"/>
                    <a:pt x="0" y="16260"/>
                    <a:pt x="0" y="16260"/>
                  </a:cubicBezTo>
                  <a:cubicBezTo>
                    <a:pt x="0" y="10950"/>
                    <a:pt x="0" y="10950"/>
                    <a:pt x="0" y="10950"/>
                  </a:cubicBezTo>
                  <a:cubicBezTo>
                    <a:pt x="0" y="10890"/>
                    <a:pt x="0" y="10800"/>
                    <a:pt x="30" y="10740"/>
                  </a:cubicBezTo>
                  <a:cubicBezTo>
                    <a:pt x="240" y="9720"/>
                    <a:pt x="510" y="9630"/>
                    <a:pt x="570" y="9630"/>
                  </a:cubicBezTo>
                  <a:cubicBezTo>
                    <a:pt x="720" y="9630"/>
                    <a:pt x="990" y="9870"/>
                    <a:pt x="1200" y="10050"/>
                  </a:cubicBezTo>
                  <a:cubicBezTo>
                    <a:pt x="1260" y="10140"/>
                    <a:pt x="1350" y="10200"/>
                    <a:pt x="1410" y="10260"/>
                  </a:cubicBezTo>
                  <a:cubicBezTo>
                    <a:pt x="2010" y="10770"/>
                    <a:pt x="2610" y="10800"/>
                    <a:pt x="2760" y="10800"/>
                  </a:cubicBezTo>
                  <a:cubicBezTo>
                    <a:pt x="2790" y="10800"/>
                    <a:pt x="2790" y="10800"/>
                    <a:pt x="2790" y="10800"/>
                  </a:cubicBezTo>
                  <a:cubicBezTo>
                    <a:pt x="4200" y="10800"/>
                    <a:pt x="5340" y="9660"/>
                    <a:pt x="5340" y="8250"/>
                  </a:cubicBezTo>
                  <a:cubicBezTo>
                    <a:pt x="5340" y="6870"/>
                    <a:pt x="4200" y="5700"/>
                    <a:pt x="2790" y="5700"/>
                  </a:cubicBezTo>
                  <a:cubicBezTo>
                    <a:pt x="2760" y="5700"/>
                    <a:pt x="2760" y="5700"/>
                    <a:pt x="2760" y="5700"/>
                  </a:cubicBezTo>
                  <a:cubicBezTo>
                    <a:pt x="2610" y="5700"/>
                    <a:pt x="2010" y="5760"/>
                    <a:pt x="1410" y="6270"/>
                  </a:cubicBezTo>
                  <a:cubicBezTo>
                    <a:pt x="1350" y="6330"/>
                    <a:pt x="1260" y="6390"/>
                    <a:pt x="1200" y="6450"/>
                  </a:cubicBezTo>
                  <a:cubicBezTo>
                    <a:pt x="990" y="6660"/>
                    <a:pt x="720" y="6900"/>
                    <a:pt x="570" y="6900"/>
                  </a:cubicBezTo>
                  <a:cubicBezTo>
                    <a:pt x="510" y="6900"/>
                    <a:pt x="240" y="6810"/>
                    <a:pt x="30" y="5790"/>
                  </a:cubicBezTo>
                  <a:cubicBezTo>
                    <a:pt x="0" y="5700"/>
                    <a:pt x="0" y="5640"/>
                    <a:pt x="0" y="55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310" y="0"/>
                    <a:pt x="5310" y="0"/>
                    <a:pt x="5310" y="0"/>
                  </a:cubicBezTo>
                  <a:cubicBezTo>
                    <a:pt x="5400" y="0"/>
                    <a:pt x="5490" y="30"/>
                    <a:pt x="5580" y="30"/>
                  </a:cubicBezTo>
                  <a:cubicBezTo>
                    <a:pt x="7710" y="540"/>
                    <a:pt x="6690" y="1260"/>
                    <a:pt x="6180" y="1830"/>
                  </a:cubicBezTo>
                  <a:cubicBezTo>
                    <a:pt x="5670" y="2460"/>
                    <a:pt x="5700" y="3060"/>
                    <a:pt x="5700" y="3060"/>
                  </a:cubicBezTo>
                  <a:cubicBezTo>
                    <a:pt x="5700" y="4320"/>
                    <a:pt x="6720" y="5370"/>
                    <a:pt x="7980" y="5370"/>
                  </a:cubicBezTo>
                  <a:cubicBezTo>
                    <a:pt x="9270" y="5370"/>
                    <a:pt x="10290" y="4320"/>
                    <a:pt x="10290" y="3060"/>
                  </a:cubicBezTo>
                  <a:cubicBezTo>
                    <a:pt x="10290" y="3060"/>
                    <a:pt x="10320" y="2460"/>
                    <a:pt x="9810" y="1830"/>
                  </a:cubicBezTo>
                  <a:cubicBezTo>
                    <a:pt x="9300" y="1260"/>
                    <a:pt x="8280" y="540"/>
                    <a:pt x="10410" y="30"/>
                  </a:cubicBezTo>
                  <a:cubicBezTo>
                    <a:pt x="10500" y="30"/>
                    <a:pt x="10590" y="0"/>
                    <a:pt x="10680" y="0"/>
                  </a:cubicBezTo>
                  <a:cubicBezTo>
                    <a:pt x="16260" y="0"/>
                    <a:pt x="16260" y="0"/>
                    <a:pt x="16260" y="0"/>
                  </a:cubicBezTo>
                  <a:cubicBezTo>
                    <a:pt x="16260" y="5580"/>
                    <a:pt x="16260" y="5580"/>
                    <a:pt x="16260" y="5580"/>
                  </a:cubicBezTo>
                  <a:cubicBezTo>
                    <a:pt x="16260" y="5670"/>
                    <a:pt x="16260" y="5760"/>
                    <a:pt x="16290" y="5820"/>
                  </a:cubicBezTo>
                  <a:cubicBezTo>
                    <a:pt x="16500" y="6840"/>
                    <a:pt x="16770" y="7140"/>
                    <a:pt x="17070" y="7140"/>
                  </a:cubicBezTo>
                  <a:cubicBezTo>
                    <a:pt x="17400" y="7140"/>
                    <a:pt x="17760" y="6720"/>
                    <a:pt x="18090" y="6450"/>
                  </a:cubicBezTo>
                  <a:cubicBezTo>
                    <a:pt x="18600" y="6000"/>
                    <a:pt x="19140" y="5970"/>
                    <a:pt x="19260" y="5970"/>
                  </a:cubicBezTo>
                  <a:cubicBezTo>
                    <a:pt x="19290" y="5970"/>
                    <a:pt x="19290" y="5970"/>
                    <a:pt x="19290" y="5970"/>
                  </a:cubicBezTo>
                  <a:cubicBezTo>
                    <a:pt x="20580" y="5970"/>
                    <a:pt x="21600" y="6990"/>
                    <a:pt x="21600" y="82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3F3F3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239" name="Google Shape;239;p3"/>
          <p:cNvSpPr txBox="1"/>
          <p:nvPr/>
        </p:nvSpPr>
        <p:spPr>
          <a:xfrm>
            <a:off x="65203" y="3860270"/>
            <a:ext cx="58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uk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УО</a:t>
            </a:r>
            <a:endParaRPr b="0" i="0" sz="16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3"/>
          <p:cNvSpPr txBox="1"/>
          <p:nvPr/>
        </p:nvSpPr>
        <p:spPr>
          <a:xfrm>
            <a:off x="1314900" y="650400"/>
            <a:ext cx="7680600" cy="28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360045" lvl="0" marL="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5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Замовник не вимагає від учасника процедури закупівлі під час подання тендерної пропозиції в електронній системі закупівель будь-яких документів, що підтверджують відсутність підстав, визначених у пункті 47 Особливостей, </a:t>
            </a:r>
            <a:r>
              <a:rPr b="1" lang="uk" sz="1500">
                <a:solidFill>
                  <a:srgbClr val="38761D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крім самостійного декларування </a:t>
            </a:r>
            <a:r>
              <a:rPr lang="uk" sz="15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відсутності таких підстав учасником процедури закупівлі відповідно до абзацу шістнадцятого пункту 47 Особливостей.</a:t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360045" lvl="0" marL="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5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Учасник процедури закупівлі підтверджує відсутність підстав, зазначених в пункті 47 Особливостей  (крім підпунктів 1 і 7 цього пункту), </a:t>
            </a:r>
            <a:r>
              <a:rPr i="1" lang="uk" sz="15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шляхом самостійного декларування </a:t>
            </a:r>
            <a:r>
              <a:rPr lang="uk" sz="15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відсутності таких підстав в електронній системі закупівель під час подання тендерної пропозиції.</a:t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rgbClr val="142C69"/>
          </a:solidFill>
          <a:ln cap="flat" cmpd="sng" w="12700">
            <a:solidFill>
              <a:srgbClr val="142C6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uk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Спершу про вимоги до УЧАСНИКА</a:t>
            </a:r>
            <a:endParaRPr b="1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2" name="Google Shape;24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6375" y="2885525"/>
            <a:ext cx="6919124" cy="241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g2dcff89fe73_0_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3601" y="4834025"/>
            <a:ext cx="858350" cy="30947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2dcff89fe73_0_36"/>
          <p:cNvSpPr/>
          <p:nvPr/>
        </p:nvSpPr>
        <p:spPr>
          <a:xfrm>
            <a:off x="0" y="1"/>
            <a:ext cx="9144000" cy="738600"/>
          </a:xfrm>
          <a:prstGeom prst="rect">
            <a:avLst/>
          </a:prstGeom>
          <a:solidFill>
            <a:srgbClr val="142C69"/>
          </a:solidFill>
          <a:ln cap="flat" cmpd="sng" w="12700">
            <a:solidFill>
              <a:srgbClr val="142C6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uk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1" i="0" lang="uk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ПЕРЕМОЖЦІ (</a:t>
            </a:r>
            <a:r>
              <a:rPr b="0" i="0" lang="uk" sz="2400" u="none" cap="none" strike="noStrike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rPr>
              <a:t>П 47. Особливостей) </a:t>
            </a:r>
            <a:endParaRPr b="1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9" name="Google Shape;249;g2dcff89fe73_0_36"/>
          <p:cNvSpPr txBox="1"/>
          <p:nvPr/>
        </p:nvSpPr>
        <p:spPr>
          <a:xfrm>
            <a:off x="0" y="766100"/>
            <a:ext cx="8584800" cy="43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uk" sz="1800" u="none" cap="none" strike="noStrike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Переможець процедури закупівлі </a:t>
            </a:r>
            <a:r>
              <a:rPr b="0" i="0" lang="uk" sz="1800" u="none" cap="none" strike="noStrike">
                <a:solidFill>
                  <a:srgbClr val="333333"/>
                </a:solidFill>
                <a:highlight>
                  <a:srgbClr val="93C47D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у строк, що не перевищує чотири дні</a:t>
            </a:r>
            <a:r>
              <a:rPr b="0" i="0" lang="uk" sz="1800" u="none" cap="none" strike="noStrike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з дати оприлюднення в електронній системі закупівель повідомлення про намір укласти договір про закупівлю, повинен надати замовнику шляхом оприлюднення в електронній системі закупівель документи, що підтверджують відсутність підстав, зазначених у підпунктах </a:t>
            </a:r>
            <a:r>
              <a:rPr i="0" lang="uk" sz="1800" u="none" cap="none" strike="noStrike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 </a:t>
            </a:r>
            <a:r>
              <a:rPr i="1" lang="uk" sz="1800" u="none" cap="none" strike="noStrike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i="1" lang="uk" sz="18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оскільки реєстр НАЗК </a:t>
            </a:r>
            <a:r>
              <a:rPr i="1" lang="uk" sz="18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працює</a:t>
            </a:r>
            <a:r>
              <a:rPr i="1" lang="uk" sz="18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документ рекомендуємо не вимагати)</a:t>
            </a:r>
            <a:r>
              <a:rPr b="0" i="1" lang="uk" sz="1800" u="none" cap="none" strike="noStrike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b="0" i="0" lang="uk" sz="1800" u="none" cap="none" strike="noStrike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5, 6 і 12 пункту 47 Особливостей.</a:t>
            </a:r>
            <a:endParaRPr b="0" i="0" sz="1800" u="none" cap="none" strike="noStrike">
              <a:solidFill>
                <a:srgbClr val="3333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uk" sz="1800" u="none" cap="none" strike="noStrike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uk" sz="1800" u="none" cap="none" strike="noStrike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b="1" lang="uk" sz="18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надали документи в строк? </a:t>
            </a:r>
            <a:r>
              <a:rPr lang="uk" sz="18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Відхилення 😓 </a:t>
            </a:r>
            <a:r>
              <a:rPr i="1" lang="uk" sz="18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ДАСУ у висновку моніторингу UA-M-2024-01-15-000063 встановив в цій частині порушення. </a:t>
            </a:r>
            <a:endParaRPr sz="23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1" lang="uk" sz="18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i="1" sz="1800">
              <a:solidFill>
                <a:srgbClr val="3333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uk" sz="18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Але правильно рахуємо строки!</a:t>
            </a:r>
            <a:r>
              <a:rPr lang="uk" sz="18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рішенні АМКУ по закупівлі </a:t>
            </a:r>
            <a:r>
              <a:rPr lang="uk" sz="1450">
                <a:solidFill>
                  <a:srgbClr val="1D6FA5"/>
                </a:solidFill>
                <a:highlight>
                  <a:srgbClr val="FFFFFF"/>
                </a:highlight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UA-2024-08-06-003095-a</a:t>
            </a:r>
            <a:r>
              <a:rPr lang="uk" sz="24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" sz="18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АМКУ став на бік скаржника бо повідомлення про намір укласти договір було 14.08.2024, </a:t>
            </a:r>
            <a:endParaRPr sz="1800">
              <a:solidFill>
                <a:srgbClr val="3333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" sz="18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тобто 4 дні після настання події це 15, 16, 17, 18 серпня 2024 року включно </a:t>
            </a:r>
            <a:r>
              <a:rPr i="1" lang="uk" sz="18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(згадаємо не тільки ЦКУ, але й ГКУ?).</a:t>
            </a:r>
            <a:endParaRPr i="1" sz="1800">
              <a:solidFill>
                <a:srgbClr val="3333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f6aa946d1e_0_3"/>
          <p:cNvSpPr/>
          <p:nvPr/>
        </p:nvSpPr>
        <p:spPr>
          <a:xfrm>
            <a:off x="0" y="0"/>
            <a:ext cx="9144000" cy="1266300"/>
          </a:xfrm>
          <a:prstGeom prst="rect">
            <a:avLst/>
          </a:prstGeom>
          <a:solidFill>
            <a:srgbClr val="142C69"/>
          </a:solidFill>
          <a:ln cap="flat" cmpd="sng" w="12700">
            <a:solidFill>
              <a:srgbClr val="142C6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uk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Покажу замовникам підказку по формуванню </a:t>
            </a:r>
            <a:endParaRPr b="1"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uk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вимог за п. 47 Особливостей</a:t>
            </a:r>
            <a:endParaRPr b="1" i="0" sz="2400" u="none" cap="none" strike="noStrike">
              <a:solidFill>
                <a:srgbClr val="EE06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5" name="Google Shape;255;g2f6aa946d1e_0_3"/>
          <p:cNvSpPr/>
          <p:nvPr/>
        </p:nvSpPr>
        <p:spPr>
          <a:xfrm>
            <a:off x="1821950" y="1404975"/>
            <a:ext cx="6532200" cy="12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2413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uk" sz="2400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Шпаргалка щодо застосування замовником норм пункту </a:t>
            </a:r>
            <a:r>
              <a:rPr b="1" lang="uk" sz="2400" u="sng">
                <a:solidFill>
                  <a:schemeClr val="hlink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47 Особливостей</a:t>
            </a:r>
            <a:endParaRPr b="1" sz="2400">
              <a:solidFill>
                <a:srgbClr val="2424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4130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i="0" lang="uk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i="0" sz="11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6" name="Google Shape;256;g2f6aa946d1e_0_3"/>
          <p:cNvSpPr txBox="1"/>
          <p:nvPr/>
        </p:nvSpPr>
        <p:spPr>
          <a:xfrm>
            <a:off x="6930310" y="4805862"/>
            <a:ext cx="22137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uk" sz="15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RADNUK.COM.UA</a:t>
            </a:r>
            <a:endParaRPr b="1" i="0" sz="15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7" name="Google Shape;257;g2f6aa946d1e_0_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1150" y="2698799"/>
            <a:ext cx="6997546" cy="195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dcff89fe73_0_121"/>
          <p:cNvSpPr/>
          <p:nvPr/>
        </p:nvSpPr>
        <p:spPr>
          <a:xfrm>
            <a:off x="0" y="1"/>
            <a:ext cx="9144000" cy="738600"/>
          </a:xfrm>
          <a:prstGeom prst="rect">
            <a:avLst/>
          </a:prstGeom>
          <a:solidFill>
            <a:srgbClr val="142C69"/>
          </a:solidFill>
          <a:ln cap="flat" cmpd="sng" w="12700">
            <a:solidFill>
              <a:srgbClr val="142C6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uk" sz="2100" u="sng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Пп 5</a:t>
            </a:r>
            <a:r>
              <a:rPr b="1" i="0" lang="uk" sz="21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 </a:t>
            </a:r>
            <a:r>
              <a:rPr b="1" i="0" lang="uk" sz="2100" u="sng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6</a:t>
            </a:r>
            <a:r>
              <a:rPr b="1" i="0" lang="uk" sz="21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і </a:t>
            </a:r>
            <a:r>
              <a:rPr b="1" i="0" lang="uk" sz="2100" u="sng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12</a:t>
            </a:r>
            <a:r>
              <a:rPr b="1" i="0" lang="uk" sz="21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пункту 47 Особливостей: </a:t>
            </a:r>
            <a:endParaRPr b="1" i="0" sz="21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uk" sz="21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кримінальна відповідальність та судимість</a:t>
            </a:r>
            <a:endParaRPr b="1" i="0" sz="2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g2dcff89fe73_0_121"/>
          <p:cNvSpPr txBox="1"/>
          <p:nvPr/>
        </p:nvSpPr>
        <p:spPr>
          <a:xfrm>
            <a:off x="73856" y="844910"/>
            <a:ext cx="8978700" cy="23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uk" sz="1500" u="none" cap="none" strike="noStrike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5) фізична особа, яка є учасником процедури закупівлі, була засуджена за кримінальне правопорушення, вчинене з корисливих мотивів (зокрема, пов’язане з хабарництвом та відмиванням коштів), судимість з якої не знято або не погашено в установленому законом порядку;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uk" sz="1500" u="none" cap="none" strike="noStrike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6) керівник учасника процедури закупівлі був засуджений за кримінальне правопорушення, вчинене з корисливих мотивів (зокрема, пов’язане з хабарництвом, шахрайством та відмиванням коштів), судимість з якого не знято або не погашено в установленому законом порядку;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uk" sz="1500" u="none" cap="none" strike="noStrike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12) керівника учасника процедури закупівлі, фізичну особу, яка є учасником процедури закупівлі, було притягнуто згідно із законом до відповідальності за вчинення правопорушення, пов’язаного з використанням дитячої праці чи будь-якими формами торгівлі людьми.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i="0" sz="15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g2dcff89fe73_0_121"/>
          <p:cNvSpPr txBox="1"/>
          <p:nvPr/>
        </p:nvSpPr>
        <p:spPr>
          <a:xfrm>
            <a:off x="480061" y="3070270"/>
            <a:ext cx="8472900" cy="11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uk" sz="1800" u="sng" cap="none" strike="noStrik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Витяг </a:t>
            </a:r>
            <a:r>
              <a:rPr b="0" i="0" lang="uk" sz="1800" u="none" cap="none" strike="noStrike">
                <a:solidFill>
                  <a:srgbClr val="2424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інформаційно-аналітичної системи «Облік відомостей про притягнення особи до кримінальної відповідальності та наявності судимості», про те, що особа до кримінальної відповідальності не притягалася, незнятої чи непогашеної судимості не має, в розшуку не перебуває 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5" name="Google Shape;265;g2dcff89fe73_0_121"/>
          <p:cNvSpPr txBox="1"/>
          <p:nvPr/>
        </p:nvSpPr>
        <p:spPr>
          <a:xfrm>
            <a:off x="6930310" y="4805862"/>
            <a:ext cx="22137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uk" sz="15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RADNUK.COM.UA</a:t>
            </a:r>
            <a:endParaRPr b="1" i="0" sz="15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g2dcff89fe73_0_2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6344" y="990579"/>
            <a:ext cx="5965031" cy="3807619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g2dcff89fe73_0_203"/>
          <p:cNvSpPr/>
          <p:nvPr/>
        </p:nvSpPr>
        <p:spPr>
          <a:xfrm>
            <a:off x="0" y="1"/>
            <a:ext cx="9144000" cy="738600"/>
          </a:xfrm>
          <a:prstGeom prst="rect">
            <a:avLst/>
          </a:prstGeom>
          <a:solidFill>
            <a:srgbClr val="142C69"/>
          </a:solidFill>
          <a:ln cap="flat" cmpd="sng" w="12700">
            <a:solidFill>
              <a:srgbClr val="142C6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uk" sz="2100" u="sng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Пп 5</a:t>
            </a:r>
            <a:r>
              <a:rPr b="1" i="0" lang="uk" sz="21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 </a:t>
            </a:r>
            <a:r>
              <a:rPr b="1" i="0" lang="uk" sz="2100" u="sng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6</a:t>
            </a:r>
            <a:r>
              <a:rPr b="1" i="0" lang="uk" sz="21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і </a:t>
            </a:r>
            <a:r>
              <a:rPr b="1" i="0" lang="uk" sz="2100" u="sng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12</a:t>
            </a:r>
            <a:r>
              <a:rPr b="1" i="0" lang="uk" sz="21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пункту 47 Особливостей</a:t>
            </a:r>
            <a:endParaRPr b="1" i="0" sz="2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2dcff89fe73_0_203"/>
          <p:cNvSpPr txBox="1"/>
          <p:nvPr/>
        </p:nvSpPr>
        <p:spPr>
          <a:xfrm>
            <a:off x="249919" y="990581"/>
            <a:ext cx="2571900" cy="43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63500" marR="635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uk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Замовник перевіряє наданий витяг на </a:t>
            </a:r>
            <a:r>
              <a:rPr b="0" i="0" lang="uk" sz="2100" u="sng" cap="none" strike="noStrike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сайті електронних адміністративних послуг</a:t>
            </a:r>
            <a:r>
              <a:rPr b="0" i="0" lang="uk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(сайт МВС - Єдине вікно для громадян</a:t>
            </a:r>
            <a:r>
              <a:rPr lang="uk" sz="2100"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r>
              <a:rPr b="0" i="0" lang="uk" sz="2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 номером витягу та датою народження особи, на ім’я якої видано довідку.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br>
              <a:rPr b="0" i="0" lang="uk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g2dcff89fe73_0_203"/>
          <p:cNvSpPr txBox="1"/>
          <p:nvPr/>
        </p:nvSpPr>
        <p:spPr>
          <a:xfrm>
            <a:off x="6930310" y="4805862"/>
            <a:ext cx="22137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uk" sz="15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RADNUK.COM.UA</a:t>
            </a:r>
            <a:endParaRPr b="1" i="0" sz="15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f6aa946d1e_1_23"/>
          <p:cNvSpPr txBox="1"/>
          <p:nvPr/>
        </p:nvSpPr>
        <p:spPr>
          <a:xfrm>
            <a:off x="6840885" y="20887"/>
            <a:ext cx="22137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uk" sz="11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RADNUK.COM.UA</a:t>
            </a:r>
            <a:endParaRPr b="1" i="0" sz="11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9" name="Google Shape;279;g2f6aa946d1e_1_23"/>
          <p:cNvSpPr txBox="1"/>
          <p:nvPr/>
        </p:nvSpPr>
        <p:spPr>
          <a:xfrm>
            <a:off x="0" y="621800"/>
            <a:ext cx="9144000" cy="4500600"/>
          </a:xfrm>
          <a:prstGeom prst="rect">
            <a:avLst/>
          </a:prstGeom>
          <a:noFill/>
          <a:ln cap="flat" cmpd="sng" w="9525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Times New Roman"/>
              <a:buAutoNum type="arabicPeriod"/>
            </a:pPr>
            <a:r>
              <a:rPr b="1" lang="uk" sz="13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Скорочений витяг чи повний? </a:t>
            </a:r>
            <a:r>
              <a:rPr lang="uk" sz="13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Рекомендуємо повний. Кейс: UA-2024-03-12-007893-a - тут учасник вдало оскаржив обрання конкурента по торгам переможцем такої процедури, але він надав скорочений витяг (</a:t>
            </a:r>
            <a:r>
              <a:rPr lang="uk" sz="1300">
                <a:solidFill>
                  <a:srgbClr val="741B4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скорочений витяг не містить інформації про те, що Переможець не перебуває в розшуку</a:t>
            </a:r>
            <a:r>
              <a:rPr lang="uk" sz="13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). </a:t>
            </a:r>
            <a:endParaRPr sz="1300">
              <a:solidFill>
                <a:srgbClr val="3333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uk" sz="13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Кейс: </a:t>
            </a:r>
            <a:r>
              <a:rPr b="1" lang="uk" sz="1300">
                <a:solidFill>
                  <a:srgbClr val="323232"/>
                </a:solidFill>
                <a:highlight>
                  <a:srgbClr val="F8F9F9"/>
                </a:highlight>
              </a:rPr>
              <a:t> № </a:t>
            </a:r>
            <a:r>
              <a:rPr b="1" lang="uk" sz="1300">
                <a:solidFill>
                  <a:srgbClr val="002E5E"/>
                </a:solidFill>
                <a:highlight>
                  <a:srgbClr val="F8F9F9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UA-2023-08-04-003144-a</a:t>
            </a:r>
            <a:r>
              <a:rPr lang="uk" sz="13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тут учасник намагався оскаржити вимогу ТД щодо надання саме повного витягу. АМКУ став на бік замовника. </a:t>
            </a:r>
            <a:br>
              <a:rPr lang="uk" sz="13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300">
              <a:solidFill>
                <a:srgbClr val="3333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Times New Roman"/>
              <a:buAutoNum type="arabicPeriod"/>
            </a:pPr>
            <a:r>
              <a:rPr b="1" lang="uk" sz="13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Відомо про підозру у вчиненні кримінального правопорушення, відхиляти (оскаржувати переможця)?</a:t>
            </a:r>
            <a:r>
              <a:rPr lang="uk" sz="13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Ні, якщо факту, що особу засуджено, немає, то немає підстав для відхилення (оскарження переможця). Кейс </a:t>
            </a:r>
            <a:r>
              <a:rPr lang="uk" sz="1300">
                <a:solidFill>
                  <a:srgbClr val="1D6FA5"/>
                </a:solidFill>
                <a:highlight>
                  <a:srgbClr val="FFFFFF"/>
                </a:highlight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UA-2024-02-09-002370-a</a:t>
            </a:r>
            <a:r>
              <a:rPr lang="uk" sz="13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де скаржник зазначив, що 26.01.2017 ГУНП в Донецькій області повідомлено про підозру у вчиненні кримінального правопорушення, але справу направлено тільки в суд та інші відомості до МВС не надходили. Тому скарга залишилась не задоволена. </a:t>
            </a:r>
            <a:br>
              <a:rPr lang="uk" sz="13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300">
              <a:solidFill>
                <a:srgbClr val="3333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Times New Roman"/>
              <a:buAutoNum type="arabicPeriod"/>
            </a:pPr>
            <a:r>
              <a:rPr b="1" lang="uk" sz="13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Чи вимагати довідку про банкрутство? </a:t>
            </a:r>
            <a:r>
              <a:rPr lang="uk" sz="13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Ні. Таку інформацію замовник може перевірити наприклад напрививши запит в Мінюст, використати ЄДР, Юконтрол тощо (див. також лист </a:t>
            </a:r>
            <a:r>
              <a:rPr lang="uk" sz="1300">
                <a:solidFill>
                  <a:srgbClr val="32323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№ </a:t>
            </a:r>
            <a:r>
              <a:rPr lang="uk" sz="1300" u="sng">
                <a:solidFill>
                  <a:schemeClr val="hlink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3323-04/43036-06 від 13.06.2024</a:t>
            </a:r>
            <a:r>
              <a:rPr lang="uk" sz="13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).</a:t>
            </a:r>
            <a:br>
              <a:rPr lang="uk" sz="13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300">
              <a:solidFill>
                <a:srgbClr val="3333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Times New Roman"/>
              <a:buAutoNum type="arabicPeriod"/>
            </a:pPr>
            <a:r>
              <a:rPr b="1" lang="uk" sz="13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Учасник вийшов на торги, а за раніше укладеним договором мало місце дострокове розірвання та було надіслано декілька претензій, що були залишені без розгляду. Відхиляти? </a:t>
            </a:r>
            <a:r>
              <a:rPr lang="uk" sz="13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Ні. Застосування штрафних санкцій не відбулось, оскільки замовник лише ініціював початок процедури стягнення штрафних санкцій (кейс: </a:t>
            </a:r>
            <a:r>
              <a:rPr lang="uk" sz="1300">
                <a:solidFill>
                  <a:srgbClr val="002E5E"/>
                </a:solidFill>
                <a:highlight>
                  <a:srgbClr val="FFFFFF"/>
                </a:highlight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UA-2023-09-01-008292-a</a:t>
            </a:r>
            <a:r>
              <a:rPr lang="uk" sz="13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endParaRPr sz="1300">
              <a:solidFill>
                <a:srgbClr val="3333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g2f6aa946d1e_1_23"/>
          <p:cNvSpPr/>
          <p:nvPr/>
        </p:nvSpPr>
        <p:spPr>
          <a:xfrm>
            <a:off x="0" y="0"/>
            <a:ext cx="9144000" cy="552900"/>
          </a:xfrm>
          <a:prstGeom prst="rect">
            <a:avLst/>
          </a:prstGeom>
          <a:solidFill>
            <a:srgbClr val="142C69"/>
          </a:solidFill>
          <a:ln cap="flat" cmpd="sng" w="12700">
            <a:solidFill>
              <a:srgbClr val="142C6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uk" sz="2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Питання-відповіді по п. 47 </a:t>
            </a:r>
            <a:r>
              <a:rPr b="1" lang="uk" sz="2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Особл</a:t>
            </a:r>
            <a:r>
              <a:rPr b="1" i="0" lang="uk" sz="21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ивостей для учасників й замовників</a:t>
            </a:r>
            <a:endParaRPr b="1" i="0" sz="2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dcff89fe73_0_308"/>
          <p:cNvSpPr txBox="1"/>
          <p:nvPr/>
        </p:nvSpPr>
        <p:spPr>
          <a:xfrm>
            <a:off x="6840885" y="20887"/>
            <a:ext cx="22137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uk" sz="11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RADNUK.COM.UA</a:t>
            </a:r>
            <a:endParaRPr b="1" i="0" sz="11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6" name="Google Shape;286;g2dcff89fe73_0_308"/>
          <p:cNvSpPr/>
          <p:nvPr/>
        </p:nvSpPr>
        <p:spPr>
          <a:xfrm>
            <a:off x="4409400" y="552900"/>
            <a:ext cx="3862500" cy="39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1" lang="uk" sz="1100">
                <a:solidFill>
                  <a:srgbClr val="323232"/>
                </a:solidFill>
                <a:highlight>
                  <a:srgbClr val="F8F9F9"/>
                </a:highlight>
              </a:rPr>
              <a:t>1ам</a:t>
            </a:r>
            <a:endParaRPr b="0" i="0" sz="1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7" name="Google Shape;287;g2dcff89fe73_0_308"/>
          <p:cNvSpPr txBox="1"/>
          <p:nvPr/>
        </p:nvSpPr>
        <p:spPr>
          <a:xfrm>
            <a:off x="0" y="803825"/>
            <a:ext cx="8474700" cy="30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uk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Чи оскаржувати вимогу ТД щодо </a:t>
            </a:r>
            <a:r>
              <a:rPr b="1" lang="uk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надання довідки</a:t>
            </a:r>
            <a:r>
              <a:rPr lang="uk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uk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довільної форми, </a:t>
            </a:r>
            <a:r>
              <a:rPr b="1" i="1" lang="uk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видану замовником</a:t>
            </a:r>
            <a:r>
              <a:rPr b="1" lang="uk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процедури закупівлі про те, що учасник не має негативного досвіду співпраці з замовником за весь період діяльності учасника? </a:t>
            </a:r>
            <a:r>
              <a:rPr lang="uk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 Так, є великі шанси на успіх (кейс: </a:t>
            </a:r>
            <a:r>
              <a:rPr lang="uk">
                <a:solidFill>
                  <a:srgbClr val="002E5E"/>
                </a:solidFill>
                <a:highlight>
                  <a:srgbClr val="FFFFFF"/>
                </a:highlight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UA-2024-01-12-002473-a</a:t>
            </a:r>
            <a:r>
              <a:rPr lang="uk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).</a:t>
            </a:r>
            <a:endParaRPr>
              <a:solidFill>
                <a:srgbClr val="2424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uk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6. Чи можна вимагати документ від переможця по пп. 3 п. 47 Особливостей?</a:t>
            </a:r>
            <a:r>
              <a:rPr lang="uk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- Не рекомендуємо, бо реєстр </a:t>
            </a:r>
            <a:r>
              <a:rPr lang="uk">
                <a:solidFill>
                  <a:srgbClr val="32323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осіб, які вчинили корупційні та пов’язані з корупцією правопорушення є відкритим та є негативна практика АМКУ (кейс </a:t>
            </a:r>
            <a:r>
              <a:rPr lang="uk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">
                <a:solidFill>
                  <a:srgbClr val="002E5E"/>
                </a:solidFill>
                <a:highlight>
                  <a:srgbClr val="FFFFFF"/>
                </a:highlight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UA-2023-09-08-002609-a</a:t>
            </a:r>
            <a:r>
              <a:rPr lang="uk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). </a:t>
            </a:r>
            <a:endParaRPr>
              <a:solidFill>
                <a:srgbClr val="2424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b="1" lang="uk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7. Чи правомірно відмінити тендер через форс-мажор, а саме у зв’язку із кібератакою на реєстри, що використовує закупівельник? </a:t>
            </a:r>
            <a:r>
              <a:rPr lang="uk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 Дуже ризиковано. Кейс: </a:t>
            </a:r>
            <a:r>
              <a:rPr lang="uk" u="sng">
                <a:solidFill>
                  <a:schemeClr val="hlink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UA-2024-12-13-007080-a</a:t>
            </a:r>
            <a:r>
              <a:rPr lang="uk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 АМКУ не визнав протокол УО, скріншоти про роботу Мінюсту, лист ТПП 2022 року, інші прикріплені документи замовника достатнім документальним підтвердження відміни закупівлі внаслідок дії обставин непереборної сили.</a:t>
            </a:r>
            <a:endParaRPr>
              <a:solidFill>
                <a:srgbClr val="2424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8" name="Google Shape;288;g2dcff89fe73_0_308"/>
          <p:cNvSpPr/>
          <p:nvPr/>
        </p:nvSpPr>
        <p:spPr>
          <a:xfrm>
            <a:off x="0" y="1"/>
            <a:ext cx="9144000" cy="738600"/>
          </a:xfrm>
          <a:prstGeom prst="rect">
            <a:avLst/>
          </a:prstGeom>
          <a:solidFill>
            <a:srgbClr val="142C69"/>
          </a:solidFill>
          <a:ln cap="flat" cmpd="sng" w="12700">
            <a:solidFill>
              <a:srgbClr val="142C6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uk" sz="2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Питання-відповіді по п. 47 Особл</a:t>
            </a:r>
            <a:r>
              <a:rPr b="1" i="0" lang="uk" sz="21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ивостей для учасників й замовників</a:t>
            </a:r>
            <a:endParaRPr b="1" i="0" sz="2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f6aa946d1e_1_56"/>
          <p:cNvSpPr/>
          <p:nvPr/>
        </p:nvSpPr>
        <p:spPr>
          <a:xfrm>
            <a:off x="1836225" y="63050"/>
            <a:ext cx="2665500" cy="1019400"/>
          </a:xfrm>
          <a:prstGeom prst="rect">
            <a:avLst/>
          </a:prstGeom>
          <a:solidFill>
            <a:srgbClr val="142C69"/>
          </a:solidFill>
          <a:ln cap="flat" cmpd="sng" w="12700">
            <a:solidFill>
              <a:srgbClr val="142C6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uk" sz="23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1" lang="uk" sz="2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Практику можна пошукати на Раднику </a:t>
            </a:r>
            <a:endParaRPr b="1" i="0" sz="23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g2f6aa946d1e_1_56"/>
          <p:cNvSpPr/>
          <p:nvPr/>
        </p:nvSpPr>
        <p:spPr>
          <a:xfrm>
            <a:off x="1836225" y="1194750"/>
            <a:ext cx="5506200" cy="9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" sz="2200">
                <a:solidFill>
                  <a:srgbClr val="3232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Е-книга “</a:t>
            </a:r>
            <a:r>
              <a:rPr b="1" lang="uk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Оскарження закупівель до АМКУ за Особливостями № 1178</a:t>
            </a:r>
            <a:r>
              <a:rPr b="1" lang="uk" sz="2400">
                <a:solidFill>
                  <a:srgbClr val="2424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”. </a:t>
            </a:r>
            <a:endParaRPr i="1" sz="2100" u="none" cap="none" strike="noStrike">
              <a:solidFill>
                <a:srgbClr val="32323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i="0" sz="15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5" name="Google Shape;295;g2f6aa946d1e_1_56"/>
          <p:cNvPicPr preferRelativeResize="0"/>
          <p:nvPr/>
        </p:nvPicPr>
        <p:blipFill rotWithShape="1">
          <a:blip r:embed="rId4">
            <a:alphaModFix/>
          </a:blip>
          <a:srcRect b="0" l="12172" r="12172" t="0"/>
          <a:stretch/>
        </p:blipFill>
        <p:spPr>
          <a:xfrm>
            <a:off x="357475" y="63055"/>
            <a:ext cx="1478750" cy="195465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g2f6aa946d1e_1_56"/>
          <p:cNvSpPr/>
          <p:nvPr/>
        </p:nvSpPr>
        <p:spPr>
          <a:xfrm>
            <a:off x="1836225" y="2254100"/>
            <a:ext cx="4445400" cy="1137300"/>
          </a:xfrm>
          <a:prstGeom prst="rect">
            <a:avLst/>
          </a:prstGeom>
          <a:solidFill>
            <a:srgbClr val="142C69"/>
          </a:solidFill>
          <a:ln cap="flat" cmpd="sng" w="12700">
            <a:solidFill>
              <a:srgbClr val="142C6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uk" sz="23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Але й здійснити загальну перевірку по п. 47 ще простіше! </a:t>
            </a:r>
            <a:endParaRPr b="1" i="0" sz="23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7" name="Google Shape;297;g2f6aa946d1e_1_56"/>
          <p:cNvSpPr/>
          <p:nvPr/>
        </p:nvSpPr>
        <p:spPr>
          <a:xfrm>
            <a:off x="1836225" y="3667325"/>
            <a:ext cx="5896500" cy="9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" sz="2200">
                <a:solidFill>
                  <a:srgbClr val="3232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Інструменти на порталі Радник! Давайте на прикладі закупівлі UA-2024-09-16-011343-a</a:t>
            </a:r>
            <a:endParaRPr i="1" sz="2100" u="none" cap="none" strike="noStrike">
              <a:solidFill>
                <a:srgbClr val="32323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i="0" sz="15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9371" y="4599281"/>
            <a:ext cx="1112006" cy="353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88725" y="2918650"/>
            <a:ext cx="3955276" cy="222485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16"/>
          <p:cNvSpPr txBox="1"/>
          <p:nvPr>
            <p:ph type="ctrTitle"/>
          </p:nvPr>
        </p:nvSpPr>
        <p:spPr>
          <a:xfrm>
            <a:off x="70646" y="413942"/>
            <a:ext cx="5892300" cy="374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br>
              <a:rPr b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Зв’язок з нами: </a:t>
            </a:r>
            <a:br>
              <a:rPr b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(063) 646 45 03</a:t>
            </a:r>
            <a:br>
              <a:rPr b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(044) 451 85 71</a:t>
            </a:r>
            <a:br>
              <a:rPr b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сайт: radnuk.com.ua </a:t>
            </a:r>
            <a:br>
              <a:rPr b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e-mail: radnukdz@gmail.com </a:t>
            </a:r>
            <a:br>
              <a:rPr b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Завжди раді співпрацювати </a:t>
            </a:r>
            <a:br>
              <a:rPr b="1" i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1" lang="uk" sz="2400">
                <a:solidFill>
                  <a:srgbClr val="083C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 допомагати!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